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13"/>
  </p:notesMasterIdLst>
  <p:sldIdLst>
    <p:sldId id="256" r:id="rId2"/>
    <p:sldId id="324" r:id="rId3"/>
    <p:sldId id="333" r:id="rId4"/>
    <p:sldId id="334" r:id="rId5"/>
    <p:sldId id="325" r:id="rId6"/>
    <p:sldId id="326" r:id="rId7"/>
    <p:sldId id="327" r:id="rId8"/>
    <p:sldId id="328" r:id="rId9"/>
    <p:sldId id="329" r:id="rId10"/>
    <p:sldId id="330" r:id="rId11"/>
    <p:sldId id="331" r:id="rId12"/>
  </p:sldIdLst>
  <p:sldSz cx="10693400" cy="7561263"/>
  <p:notesSz cx="6797675" cy="9926638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CCECFF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2" autoAdjust="0"/>
  </p:normalViewPr>
  <p:slideViewPr>
    <p:cSldViewPr showGuides="1">
      <p:cViewPr varScale="1">
        <p:scale>
          <a:sx n="75" d="100"/>
          <a:sy n="75" d="100"/>
        </p:scale>
        <p:origin x="-1350" y="-1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077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3459"/>
            <a:ext cx="10693400" cy="3297804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2"/>
            <a:ext cx="1069340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4297"/>
            <a:ext cx="1069340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4295"/>
            <a:ext cx="1069340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521" y="5570668"/>
            <a:ext cx="6592170" cy="972577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6116" y="3453495"/>
            <a:ext cx="8391174" cy="1977050"/>
          </a:xfrm>
          <a:effectLst/>
        </p:spPr>
        <p:txBody>
          <a:bodyPr>
            <a:noAutofit/>
          </a:bodyPr>
          <a:lstStyle>
            <a:lvl1pPr marL="729881" indent="-521344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15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792" y="806534"/>
            <a:ext cx="7485380" cy="3831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257" y="415130"/>
            <a:ext cx="2406015" cy="577551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7368" y="806534"/>
            <a:ext cx="5647583" cy="53966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36675" y="806535"/>
            <a:ext cx="7485380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3459"/>
            <a:ext cx="10693400" cy="329780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2"/>
            <a:ext cx="1069340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4297"/>
            <a:ext cx="1069340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4295"/>
            <a:ext cx="1069340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709" y="2395445"/>
            <a:ext cx="6977684" cy="2671851"/>
          </a:xfrm>
          <a:effectLst/>
        </p:spPr>
        <p:txBody>
          <a:bodyPr anchor="b"/>
          <a:lstStyle>
            <a:lvl1pPr algn="r">
              <a:defRPr sz="52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5130" y="5079997"/>
            <a:ext cx="6982161" cy="921133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36674" y="806534"/>
            <a:ext cx="3913784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806535"/>
            <a:ext cx="3913784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675" y="806536"/>
            <a:ext cx="3913784" cy="70536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2401" y="1543928"/>
            <a:ext cx="3913784" cy="302450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4762" y="806536"/>
            <a:ext cx="3913784" cy="70536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marL="0" lvl="0" indent="0" algn="ctr" defTabSz="1042688" rtl="0" eaLnBrk="1" latinLnBrk="0" hangingPunct="1">
              <a:spcBef>
                <a:spcPct val="20000"/>
              </a:spcBef>
              <a:spcAft>
                <a:spcPts val="34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1542500"/>
            <a:ext cx="3913784" cy="302450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278" y="2436410"/>
            <a:ext cx="4252199" cy="1387547"/>
          </a:xfrm>
          <a:effectLst/>
        </p:spPr>
        <p:txBody>
          <a:bodyPr anchor="b">
            <a:noAutofit/>
          </a:bodyPr>
          <a:lstStyle>
            <a:lvl1pPr marL="260672" indent="-260672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861" y="806537"/>
            <a:ext cx="4697758" cy="5396667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8047" y="3856489"/>
            <a:ext cx="3962850" cy="235891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3459"/>
            <a:ext cx="10693400" cy="329780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2"/>
            <a:ext cx="1069340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4297"/>
            <a:ext cx="1069340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4295"/>
            <a:ext cx="1069340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33469" y="1260213"/>
            <a:ext cx="4812030" cy="3448551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640" y="1114108"/>
            <a:ext cx="4320061" cy="2384830"/>
          </a:xfrm>
        </p:spPr>
        <p:txBody>
          <a:bodyPr anchor="b"/>
          <a:lstStyle>
            <a:lvl1pPr marL="208538" indent="-208538">
              <a:buFont typeface="Georgia" pitchFamily="18" charset="0"/>
              <a:buChar char="*"/>
              <a:defRPr sz="18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02" y="4922232"/>
            <a:ext cx="7465193" cy="1260211"/>
          </a:xfrm>
        </p:spPr>
        <p:txBody>
          <a:bodyPr anchor="b">
            <a:noAutofit/>
          </a:bodyPr>
          <a:lstStyle>
            <a:lvl1pPr algn="l"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8940"/>
            <a:ext cx="10693400" cy="193232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3400" cy="562894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4731"/>
            <a:ext cx="1069340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4295"/>
            <a:ext cx="1069340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69" tIns="52135" rIns="104269" bIns="52135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7152" y="4820520"/>
            <a:ext cx="7616020" cy="1260211"/>
          </a:xfrm>
          <a:prstGeom prst="rect">
            <a:avLst/>
          </a:prstGeom>
          <a:effectLst/>
        </p:spPr>
        <p:txBody>
          <a:bodyPr vert="horz" lIns="104269" tIns="52135" rIns="104269" bIns="52135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675" y="807351"/>
            <a:ext cx="7485380" cy="383104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8045" y="6805140"/>
            <a:ext cx="2940685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4672" y="6805140"/>
            <a:ext cx="3920915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55583" y="6805140"/>
            <a:ext cx="2138680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50" r:id="rId12"/>
    <p:sldLayoutId id="214748366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64942" indent="-364942" algn="r" defTabSz="1042688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2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672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5613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38419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1225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84886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7692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41779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06719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50808" indent="-208538" algn="l" defTabSz="1042688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772519"/>
            <a:ext cx="1069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УФНС России по Хабаровскому краю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804967"/>
            <a:ext cx="1069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Начальник правового отдела № 3 Калашникова О.Н.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ea typeface="Roboto" pitchFamily="2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16.06.2023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Roboto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564607"/>
            <a:ext cx="10693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«Судебная практика по вопросу начисления и взыскания налоговым органом транспортного налога 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при отсутствии сведений о государственной регистрации перехода права собственности 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на транспортное средство»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Апелляционное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Свердловского областного суда 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20.11.2019 по делу № 33а-20076/2019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Обстоятельства: Налоговый орган обратился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суд с административным иском к 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 взыскании недоимки по транспортному налогу за 2016 год, задолженности по пени на недоимку по транспортному налогу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Налогоплательщик, в свою очередь, утверждал, что обязанность по уплате налога отсутствует, так как автомобиль продан в 214 году.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Суд рассмотрел спор в пользу налогового органа, указав следующее.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«Доводы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апелляционной жалобы о том, что у К. отсутствует обязанность по уплате транспортного налога за 2016 год, поскольку транспортное средство она продала 20 октября 2014 года, судебная коллегия находит несостоятельными по следующим основаниям.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Из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представленных ОГИБДД ОМВД России по городу Полевскому сведений следует, что в период с 15 мая 2014 года по 10 февраля 2017 года транспортное средство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зарегистрировано за 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февраля 2017 года данное транспортное средство снято с учета в связи с утилизацией.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обязанности по уплате транспортного налога связывается с фактом регистрации транспортного средства за конкретным лицом. Прекращение взимания транспортного налога возможно только в случае снятия с учета транспортного средства в регистрирующих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органах».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9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Апелляционное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Московского городского суда от 24.01.2020 по делу № 33-3009/2020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Требование: Об освобождении имущества от ареста.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Обстоятельства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Истец ссылается на то, что на основании договора купли-продажи приобрел транспортное средство. Истец уплатил стоимость автомобиля, после чего транспортное средство было ему передано. Затем истец узнал, что данный автомобиль включен в опись арестованного имущества, судебным приставом-исполнителем наложен арест на спорный автомобиль в виде запрета на регистрационные действия. Наложение ареста на принадлежащий истцу автомобиль нарушает его права, поскольку он является добросовестным приобретателем транспортного средства.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Суд отказал в удовлетворении требования, указав следующее. 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«Поскольку титульный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собственник автомобиля изменен не был, автомобиль на имя истца зарегистрирован не был,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…постольку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для освобождения автомобиля от ареста, наложенного судебным приставом-исполнителем в установленном законом порядке отсутствуют. Истец около четырех лет не регистрировала в органах ГИБДД спорное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ТС на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свое имя, транспортный налог и штрафы приходили на имя должника, таким образом, истец не предпринял предусмотренных мер по переоформлению транспортного средства в установленный законом срок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 должен нести бремя негативных последствий своего бездействия»».</a:t>
            </a: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81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336674" y="806535"/>
            <a:ext cx="8258497" cy="5998432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357 Налогового кодекса Российской Федерации</a:t>
            </a:r>
          </a:p>
          <a:p>
            <a:pPr marL="52134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Налогоплательщиками транспортного налога признаются лица, на которых в соответствии с законодательством Российской Федерации зарегистрированы транспортные средства, признаваемые объектом налогообложения в соответствии со статьей 358 НК РФ, если иное не предусмотрено настоящей статьей.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362 Налогового кодекса Российской Федерации </a:t>
            </a:r>
          </a:p>
          <a:p>
            <a:pPr marL="52134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Сумма налога (сумма авансового платежа по налогу) исчисляется на основании сведений органов (организаций, должностных лиц), осуществляющих государственную регистрацию транспортных средств в соответствии с законодательством Российской Федерации, если иное не предусмотрено настоящей статьей.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Административный регламент Министерства внутренних дел Российской Федерации по предоставлению государственной услуги по регистрации автомототранспортных средств и прицепов к ним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(утвержден приказом Министерства внутренних дел Российской Федерации от 7 августа 2013 года № 605)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8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336674" y="806535"/>
            <a:ext cx="8258497" cy="599843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Подпункт 7 пункта 2 статьи 358 Налогового кодекса Российской Федерации</a:t>
            </a:r>
          </a:p>
          <a:p>
            <a:pPr marL="52134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Не являются объектом налогообложения транспортные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средства, находящиеся в розыске, а также транспортные средства, розыск которых прекращен, с месяца начала розыска соответствующего транспортного средства до месяца его возврата лицу, на которое оно зарегистрировано.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Факты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угона (кражи), возврата транспортного средства подтверждаются документом, выдаваемым уполномоченным органом, или сведениями, полученными налоговыми органами в соответствии со статьей 85 настоящего Кодекса</a:t>
            </a:r>
          </a:p>
          <a:p>
            <a:pPr marL="52134" indent="0" algn="just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48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336674" y="806535"/>
            <a:ext cx="8258497" cy="5998432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Пункт 3.1 статьи 362 Налогового кодекса Российской Федерации</a:t>
            </a:r>
          </a:p>
          <a:p>
            <a:pPr marL="52134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отношении объекта налогообложения, прекратившего свое существование в связи с его гибелью или уничтожением, исчисление налога прекращается с 1-го числа месяца гибели или уничтожения такого объекта на основании заявления о его гибели или уничтожении, представленного налогоплательщиком в налоговый орган по своему выбору. С указанным заявлением налогоплательщик вправе представить документы, подтверждающие факт гибели или уничтожения объекта налогообложения. Указанные заявление и документы могут быть представлены в налоговый орган налогоплательщиками - физическими лицами через многофункциональный центр предоставления государственных и муниципальных услуг.</a:t>
            </a:r>
          </a:p>
          <a:p>
            <a:pPr marL="52134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случае, если документы, подтверждающие факт гибели или уничтожения объекта налогообложения, в налоговом органе отсутствуют, в том числе не представлены налогоплательщиком самостоятельно, налоговый орган по информации, указанной в заявлении налогоплательщика о гибели или уничтожении объекта налогообложения, запрашивает сведения, подтверждающие факт гибели или уничтожения объекта налогообложения, у органов и иных лиц, у которых имеются эти сведения.</a:t>
            </a:r>
          </a:p>
          <a:p>
            <a:pPr marL="52134" indent="0" algn="just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71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Конституционного Суда РФ от 27.10.2022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2690-О «Об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отказе в принятии к рассмотрению жалобы гражданина Маркова Сергея Николаевича на нарушение его конституционных прав положениями статьи 357 и пункта 1 статьи 358 Налогового кодекса Российской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Федерации»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Обстоятельства: Гражданин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С.Н. Марков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оспаривал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конституционность положений статьи 357 и пункта 1 статьи 358 Налогового кодекса Российской Федерации, которые связывают возникновение обязанности по уплате транспортного налога с регистрацией транспортного средства на налогоплательщика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Конституционный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 Российской Федерации, изучив представленные материалы, не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нашел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оснований для принятия данной жалобы к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рассмотрению, указав следующее.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«В своих решениях Конституционный Суд Российской Федерации неоднократно приходил к выводу, что отнесение к налогоплательщикам транспортного налога лиц, на которых в соответствии с законодательством Российской Федерации зарегистрированы транспортные средства, признаваемые объектом налогообложения, само по себе не может рассматриваться как нарушение прав налогоплательщиков, которые не лишены возможности совершать действия, связанные с прекращением регистрации ранее принадлежавших им транспортных средств (определения от 24 апреля 2018 года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1069-О, от 30 ноября 2021 года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2397-О и др.).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Таким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образом, оспариваемые законоположения не могут расцениваться как нарушающие конституционные права заявителя в указанном в жалобе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аспекте».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33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Кассационное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Восьмого кассационного суда общей юрисдикции </a:t>
            </a: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от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26.02.2020 №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88А-4396/2020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Административный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истец указал на то, что направил в адрес налогового органа претензию о перерасчете транспортного налога в связи с продажей транспортного средства, но получил отказ. Полагал, что налог обязан выплачивать новый собственник транспортного средства.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Отказывая в удовлетворении требований истца, суд указал, что заключение истцом договора купли-продажи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транспортного средства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себе, в отсутствие прекращения регистрации за ним указанного автомобиля, не свидетельствует о прекращении с даты заключения названного договора обязанности по уплате транспортного налога.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 факт, что новым собственником автомобиль на учет поставлен не был, в рассматриваемом случае правового значения не имеет, поскольку Административный регламент Министерства внутренних дел Российской Федерации по предоставлению государственной услуги по регистрации автомототранспортных средств и прицепов к ним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предусматривает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прекращения регистрации транспортного средства по заявлению прежнего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владельца.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1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Двенадцатого арбитражного апелляционного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суда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от 04.03.2020 № 12АП-1301/2020 по делу № А12-43052/2019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Суд, рассматривая спор о привлечении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финансового управляющего должника-банкрота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административной ответственности за неосуществление действий по снятию с регистрационного учета ТС должника,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указал, что прекращение взимания транспортного налога предусмотрено Кодексом в случае снятия с учета транспортного средства в регистрирующих органах. Иных оснований для прекращения взимания транспортного налога (за исключением угона транспортного средства либо возникновения права на налоговую льготу) не установлено.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силу вышеизложенных норм факт отчуждения ТС не освобождает лицо, не снявшее его с регистрационного учета, от исполнения обязанности по уплате транспортного налога в бюджет.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Двенадцатого арбитражного апелляционного суда </a:t>
            </a:r>
          </a:p>
          <a:p>
            <a:pPr marL="52134" indent="0" algn="just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от 17.09.2019 по делу № А12-18737/2019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Суд, рассматривая аналогичный спор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указал, что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соответствии с действующим законодательством налоговый орган не наделен правом или обязанностью самостоятельного снятия с регистрационного учета ТС в органах ГИБДД. Факт отчуждения ТС не освобождает лицо, не снявшее его с регистрационного учета, от исполнения обязанности по уплате транспортного налога в бюджет.</a:t>
            </a:r>
          </a:p>
          <a:p>
            <a:pPr marL="52134" indent="0" algn="just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8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Кассационное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Седьмого кассационного суда общей юрисдикции 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05.08.2020 № 88А-12631/2020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Обстоятельства: Налогоплательщик, оспаривая начисление транспортного налога за 2017 год, представил договор купли-продажи от 31.01.2017 года.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Суд рассмотрел спор в пользу налогового органа, указав следующее: </a:t>
            </a:r>
          </a:p>
          <a:p>
            <a:pPr marL="52134" indent="0" algn="just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«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Доводы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кассационной жалобы о том, что право собственности Б. на автомобиль Опель Инсигния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прекращено на основании договора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купли-продажи 31 января 2017 года,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несостоятельны, поскольку основаны на неверном толковании норм права, регулирующих спорные правоотношения.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Установив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транспортный налог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2017 год начислен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налоговым органом в соответствии со сведениями, предоставленными ГИБДД, с учетом даты прекращения регистрации права собственности Б. на транспортное средство 04 мая 2018 года, суды первой и апелляционной инстанций пришли к верному выводу о взыскании с административного ответчика транспортного налога за 2017 год в указанном в административном иске размере.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До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момента снятия транспортного средства с учета в регистрирующих органах ГИБДД, 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Гостехнадзора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плательщиком транспортного налога является лицо, за которым зарегистрировано транспортное средство. Прекращение взимания транспортного налога возможно только в случае снятия с учета транспортного средства в регистрирующих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органах».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8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10196" y="396255"/>
            <a:ext cx="8784975" cy="6912768"/>
          </a:xfrm>
        </p:spPr>
        <p:txBody>
          <a:bodyPr>
            <a:noAutofit/>
          </a:bodyPr>
          <a:lstStyle/>
          <a:p>
            <a:pPr marL="52134" indent="0" algn="just"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практика, сложившаяся в пользу налоговых органов:</a:t>
            </a:r>
          </a:p>
          <a:p>
            <a:pPr algn="just">
              <a:buFont typeface="Wingdings" pitchFamily="2" charset="2"/>
              <a:buChar char="§"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Кассационное определение Четвертого кассационного суда общей юрисдикции от 03.12.2019 № 88а-602/2019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52134" indent="0" algn="just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Обстоятельства: Налогоплательщик в обоснование неуплаты транспортного налога завил об угоне транспортного средства, при этом документальное подтверждение заявленных доводов не представил.</a:t>
            </a:r>
          </a:p>
          <a:p>
            <a:pPr marL="52134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Суд рассмотрел спор в пользу налогового органа, указав следующее.</a:t>
            </a:r>
          </a:p>
          <a:p>
            <a:pPr marL="52134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«Административным ответчиком не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представлены ни инспекции, ни суду доказательства угона транспортного средства и совершения им действий по снятию с учета транспортного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тогда как 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непрохождение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технического осмотра транспортного средства и отсутствие обязательного страхования гражданской ответственности владельца транспортного средства сами по себе не свидетельствуют об угоне транспортного средства, и сам по себе факт неиспользования транспортного средства, зарегистрированного за административным ответчиком, не освобождает последнего от уплаты транспортного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налога».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134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6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</TotalTime>
  <Words>1698</Words>
  <Application>Microsoft Office PowerPoint</Application>
  <PresentationFormat>Произвольный</PresentationFormat>
  <Paragraphs>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2700-00-944</dc:creator>
  <cp:lastModifiedBy>Вероника Евгеньевна Шабельцева</cp:lastModifiedBy>
  <cp:revision>149</cp:revision>
  <cp:lastPrinted>2019-04-04T22:43:41Z</cp:lastPrinted>
  <dcterms:created xsi:type="dcterms:W3CDTF">2017-02-09T08:14:23Z</dcterms:created>
  <dcterms:modified xsi:type="dcterms:W3CDTF">2023-06-19T01:36:59Z</dcterms:modified>
</cp:coreProperties>
</file>